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IBM Plex Sans"/>
      <p:regular r:id="rId19"/>
      <p:bold r:id="rId20"/>
      <p:italic r:id="rId21"/>
      <p:boldItalic r:id="rId22"/>
    </p:embeddedFont>
    <p:embeddedFont>
      <p:font typeface="Source Sans 3"/>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BMPlexSans-bold.fntdata"/><Relationship Id="rId22" Type="http://schemas.openxmlformats.org/officeDocument/2006/relationships/font" Target="fonts/IBMPlexSans-boldItalic.fntdata"/><Relationship Id="rId21" Type="http://schemas.openxmlformats.org/officeDocument/2006/relationships/font" Target="fonts/IBMPlexSans-italic.fntdata"/><Relationship Id="rId24" Type="http://schemas.openxmlformats.org/officeDocument/2006/relationships/font" Target="fonts/SourceSans3-bold.fntdata"/><Relationship Id="rId23" Type="http://schemas.openxmlformats.org/officeDocument/2006/relationships/font" Target="fonts/SourceSans3-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SourceSans3-boldItalic.fntdata"/><Relationship Id="rId25" Type="http://schemas.openxmlformats.org/officeDocument/2006/relationships/font" Target="fonts/SourceSans3-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IBMPlexSans-regular.fntdata"/><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png>
</file>

<file path=ppt/media/image14.jpg>
</file>

<file path=ppt/media/image15.png>
</file>

<file path=ppt/media/image16.png>
</file>

<file path=ppt/media/image2.jp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4c585f622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4c585f622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4c5a0af8d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4c5a0af8d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how this isn’t just something we do because we think it’s cool, but because we want to make clean, sustainable, and affordable energy available to everyone. We do this not for ourselves, but for our future generations to live a better life one day. And we absolutely uninterested in profit, we want to make it the lowest cost possible (and if it becomes practical, for free) and release everything we do into the public domain (so that no one can patent it and make it proprietary for themselves).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Talk about Jonas Salk (inventor of polio vaccine). Also talk about what elara means - “hope”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4c585f622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4c585f622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4c585f622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4c585f622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521169615a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521169615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4c585f622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4c585f622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4c585f622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4c585f622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4c585f622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4c585f622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4c585f6229_1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4c585f6229_1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4c585f622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4c585f622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ammonia maser as the first laser invented - nanowatt capability only - as a joke talk about how the person who invented it was laughed at before he made it (“it’s impossible and you’re stupid!”) and then after he invented it, people were like (“that’s obvious, it’s so simple”) and “see this shows how supportive physicists are”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4c585f6229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4c585f6229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9FAFB"/>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hyperlink" Target="https://en.wikipedia.org/wiki/NASA_Deep_Space_Network" TargetMode="External"/><Relationship Id="rId5" Type="http://schemas.openxmlformats.org/officeDocument/2006/relationships/image" Target="../media/image6.png"/><Relationship Id="rId6"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hyperlink" Target="https://commons.wikimedia.org/wiki/File:Znamya-2.jp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jpg"/><Relationship Id="rId4" Type="http://schemas.openxmlformats.org/officeDocument/2006/relationships/hyperlink" Target="https://commons.wikimedia.org/wiki/File:Parkent_BSP.jpg" TargetMode="External"/><Relationship Id="rId5" Type="http://schemas.openxmlformats.org/officeDocument/2006/relationships/hyperlink" Target="https://chem.libretexts.org/Courses/Grinnell_College/CHM_364%3A_Physical_Chemistry_2_%28Grinnell_College%29/13%3A_Lasers_Laser_Spectroscopy_and_Photochemistry/13.04%3A_Population_Inversion_can_be_Achieved_in_a_Three-Level_System" TargetMode="External"/><Relationship Id="rId6"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jpg"/><Relationship Id="rId4" Type="http://schemas.openxmlformats.org/officeDocument/2006/relationships/hyperlink" Target="https://www.npr.org/2021/12/21/1064183308/james-webb-space-telescope-sunshield-launch" TargetMode="External"/><Relationship Id="rId5"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hyperlink" Target="https://github.com/elaraproject" TargetMode="External"/><Relationship Id="rId5" Type="http://schemas.openxmlformats.org/officeDocument/2006/relationships/hyperlink" Target="https://github.com/elaraproject"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25"/>
          <p:cNvSpPr txBox="1"/>
          <p:nvPr>
            <p:ph type="ctrTitle"/>
          </p:nvPr>
        </p:nvSpPr>
        <p:spPr>
          <a:xfrm>
            <a:off x="181825" y="2571750"/>
            <a:ext cx="4022700" cy="10776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b="1" lang="en">
                <a:solidFill>
                  <a:schemeClr val="accent5"/>
                </a:solidFill>
                <a:latin typeface="Source Sans 3"/>
                <a:ea typeface="Source Sans 3"/>
                <a:cs typeface="Source Sans 3"/>
                <a:sym typeface="Source Sans 3"/>
              </a:rPr>
              <a:t>Project Elara</a:t>
            </a:r>
            <a:endParaRPr b="1">
              <a:solidFill>
                <a:schemeClr val="accent5"/>
              </a:solidFill>
              <a:latin typeface="Source Sans 3"/>
              <a:ea typeface="Source Sans 3"/>
              <a:cs typeface="Source Sans 3"/>
              <a:sym typeface="Source Sans 3"/>
            </a:endParaRPr>
          </a:p>
        </p:txBody>
      </p:sp>
      <p:sp>
        <p:nvSpPr>
          <p:cNvPr id="100" name="Google Shape;100;p25"/>
          <p:cNvSpPr txBox="1"/>
          <p:nvPr>
            <p:ph idx="1" type="subTitle"/>
          </p:nvPr>
        </p:nvSpPr>
        <p:spPr>
          <a:xfrm>
            <a:off x="181825" y="3511975"/>
            <a:ext cx="3710700" cy="671100"/>
          </a:xfrm>
          <a:prstGeom prst="rect">
            <a:avLst/>
          </a:prstGeom>
        </p:spPr>
        <p:txBody>
          <a:bodyPr anchorCtr="0" anchor="t" bIns="91425" lIns="91425" spcFirstLastPara="1" rIns="91425" wrap="square" tIns="91425">
            <a:normAutofit fontScale="92500"/>
          </a:bodyPr>
          <a:lstStyle/>
          <a:p>
            <a:pPr indent="0" lvl="0" marL="0" rtl="0" algn="ctr">
              <a:spcBef>
                <a:spcPts val="0"/>
              </a:spcBef>
              <a:spcAft>
                <a:spcPts val="0"/>
              </a:spcAft>
              <a:buNone/>
            </a:pPr>
            <a:r>
              <a:rPr lang="en">
                <a:solidFill>
                  <a:schemeClr val="lt2"/>
                </a:solidFill>
                <a:latin typeface="Source Sans 3"/>
                <a:ea typeface="Source Sans 3"/>
                <a:cs typeface="Source Sans 3"/>
                <a:sym typeface="Source Sans 3"/>
              </a:rPr>
              <a:t>A technical </a:t>
            </a:r>
            <a:r>
              <a:rPr lang="en">
                <a:solidFill>
                  <a:schemeClr val="lt2"/>
                </a:solidFill>
                <a:latin typeface="Source Sans 3"/>
                <a:ea typeface="Source Sans 3"/>
                <a:cs typeface="Source Sans 3"/>
                <a:sym typeface="Source Sans 3"/>
              </a:rPr>
              <a:t>introduction</a:t>
            </a:r>
            <a:endParaRPr>
              <a:solidFill>
                <a:schemeClr val="lt2"/>
              </a:solidFill>
              <a:latin typeface="Source Sans 3"/>
              <a:ea typeface="Source Sans 3"/>
              <a:cs typeface="Source Sans 3"/>
              <a:sym typeface="Source Sans 3"/>
            </a:endParaRPr>
          </a:p>
        </p:txBody>
      </p:sp>
      <p:sp>
        <p:nvSpPr>
          <p:cNvPr id="101" name="Google Shape;101;p25"/>
          <p:cNvSpPr txBox="1"/>
          <p:nvPr>
            <p:ph idx="1" type="subTitle"/>
          </p:nvPr>
        </p:nvSpPr>
        <p:spPr>
          <a:xfrm>
            <a:off x="5633075" y="4104800"/>
            <a:ext cx="3119700" cy="923100"/>
          </a:xfrm>
          <a:prstGeom prst="rect">
            <a:avLst/>
          </a:prstGeom>
        </p:spPr>
        <p:txBody>
          <a:bodyPr anchorCtr="0" anchor="t" bIns="91425" lIns="91425" spcFirstLastPara="1" rIns="91425" wrap="square" tIns="91425">
            <a:normAutofit/>
          </a:bodyPr>
          <a:lstStyle/>
          <a:p>
            <a:pPr indent="0" lvl="0" marL="0" rtl="0" algn="r">
              <a:lnSpc>
                <a:spcPct val="95000"/>
              </a:lnSpc>
              <a:spcBef>
                <a:spcPts val="0"/>
              </a:spcBef>
              <a:spcAft>
                <a:spcPts val="0"/>
              </a:spcAft>
              <a:buNone/>
            </a:pPr>
            <a:r>
              <a:rPr lang="en" sz="1100">
                <a:solidFill>
                  <a:schemeClr val="lt2"/>
                </a:solidFill>
                <a:latin typeface="Source Sans 3"/>
                <a:ea typeface="Source Sans 3"/>
                <a:cs typeface="Source Sans 3"/>
                <a:sym typeface="Source Sans 3"/>
              </a:rPr>
              <a:t>Jacky Song, Milo Schnack, Emiliano Vilchis, Charles Wang, Nicholas Schnorbus</a:t>
            </a:r>
            <a:endParaRPr sz="1100">
              <a:solidFill>
                <a:schemeClr val="lt2"/>
              </a:solidFill>
              <a:latin typeface="Source Sans 3"/>
              <a:ea typeface="Source Sans 3"/>
              <a:cs typeface="Source Sans 3"/>
              <a:sym typeface="Source Sans 3"/>
            </a:endParaRPr>
          </a:p>
          <a:p>
            <a:pPr indent="0" lvl="0" marL="0" rtl="0" algn="r">
              <a:lnSpc>
                <a:spcPct val="95000"/>
              </a:lnSpc>
              <a:spcBef>
                <a:spcPts val="0"/>
              </a:spcBef>
              <a:spcAft>
                <a:spcPts val="0"/>
              </a:spcAft>
              <a:buNone/>
            </a:pPr>
            <a:r>
              <a:t/>
            </a:r>
            <a:endParaRPr sz="1100">
              <a:solidFill>
                <a:schemeClr val="lt2"/>
              </a:solidFill>
              <a:latin typeface="Source Sans 3"/>
              <a:ea typeface="Source Sans 3"/>
              <a:cs typeface="Source Sans 3"/>
              <a:sym typeface="Source Sans 3"/>
            </a:endParaRPr>
          </a:p>
          <a:p>
            <a:pPr indent="0" lvl="0" marL="0" rtl="0" algn="r">
              <a:lnSpc>
                <a:spcPct val="95000"/>
              </a:lnSpc>
              <a:spcBef>
                <a:spcPts val="0"/>
              </a:spcBef>
              <a:spcAft>
                <a:spcPts val="0"/>
              </a:spcAft>
              <a:buNone/>
            </a:pPr>
            <a:r>
              <a:rPr b="1" lang="en" sz="1100">
                <a:solidFill>
                  <a:schemeClr val="lt2"/>
                </a:solidFill>
                <a:latin typeface="Source Sans 3"/>
                <a:ea typeface="Source Sans 3"/>
                <a:cs typeface="Source Sans 3"/>
                <a:sym typeface="Source Sans 3"/>
              </a:rPr>
              <a:t>Rensselaer Polytechnic Institute</a:t>
            </a:r>
            <a:endParaRPr b="1" sz="1100">
              <a:solidFill>
                <a:schemeClr val="lt2"/>
              </a:solidFill>
              <a:latin typeface="Source Sans 3"/>
              <a:ea typeface="Source Sans 3"/>
              <a:cs typeface="Source Sans 3"/>
              <a:sym typeface="Source Sans 3"/>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34"/>
          <p:cNvPicPr preferRelativeResize="0"/>
          <p:nvPr/>
        </p:nvPicPr>
        <p:blipFill>
          <a:blip r:embed="rId3">
            <a:alphaModFix/>
          </a:blip>
          <a:stretch>
            <a:fillRect/>
          </a:stretch>
        </p:blipFill>
        <p:spPr>
          <a:xfrm>
            <a:off x="5874825" y="1588625"/>
            <a:ext cx="1685800" cy="1685800"/>
          </a:xfrm>
          <a:prstGeom prst="rect">
            <a:avLst/>
          </a:prstGeom>
          <a:noFill/>
          <a:ln>
            <a:noFill/>
          </a:ln>
        </p:spPr>
      </p:pic>
      <p:pic>
        <p:nvPicPr>
          <p:cNvPr id="169" name="Google Shape;169;p34"/>
          <p:cNvPicPr preferRelativeResize="0"/>
          <p:nvPr/>
        </p:nvPicPr>
        <p:blipFill>
          <a:blip r:embed="rId4">
            <a:alphaModFix/>
          </a:blip>
          <a:stretch>
            <a:fillRect/>
          </a:stretch>
        </p:blipFill>
        <p:spPr>
          <a:xfrm>
            <a:off x="393325" y="958025"/>
            <a:ext cx="3749325" cy="3902449"/>
          </a:xfrm>
          <a:prstGeom prst="rect">
            <a:avLst/>
          </a:prstGeom>
          <a:noFill/>
          <a:ln>
            <a:noFill/>
          </a:ln>
        </p:spPr>
      </p:pic>
      <p:sp>
        <p:nvSpPr>
          <p:cNvPr id="170" name="Google Shape;170;p34"/>
          <p:cNvSpPr txBox="1"/>
          <p:nvPr>
            <p:ph type="ctrTitle"/>
          </p:nvPr>
        </p:nvSpPr>
        <p:spPr>
          <a:xfrm>
            <a:off x="5312375" y="958025"/>
            <a:ext cx="2810700" cy="630600"/>
          </a:xfrm>
          <a:prstGeom prst="rect">
            <a:avLst/>
          </a:prstGeom>
        </p:spPr>
        <p:txBody>
          <a:bodyPr anchorCtr="0" anchor="b" bIns="91425" lIns="91425" spcFirstLastPara="1" rIns="91425" wrap="square" tIns="91425">
            <a:noAutofit/>
          </a:bodyPr>
          <a:lstStyle/>
          <a:p>
            <a:pPr indent="0" lvl="0" marL="0" rtl="0" algn="ctr">
              <a:lnSpc>
                <a:spcPct val="150000"/>
              </a:lnSpc>
              <a:spcBef>
                <a:spcPts val="0"/>
              </a:spcBef>
              <a:spcAft>
                <a:spcPts val="0"/>
              </a:spcAft>
              <a:buNone/>
            </a:pPr>
            <a:r>
              <a:rPr lang="en" sz="2000">
                <a:latin typeface="Source Sans 3"/>
                <a:ea typeface="Source Sans 3"/>
                <a:cs typeface="Source Sans 3"/>
                <a:sym typeface="Source Sans 3"/>
              </a:rPr>
              <a:t>Scan here:</a:t>
            </a:r>
            <a:endParaRPr sz="2000">
              <a:latin typeface="Source Sans 3"/>
              <a:ea typeface="Source Sans 3"/>
              <a:cs typeface="Source Sans 3"/>
              <a:sym typeface="Source Sans 3"/>
            </a:endParaRPr>
          </a:p>
        </p:txBody>
      </p:sp>
      <p:sp>
        <p:nvSpPr>
          <p:cNvPr id="171" name="Google Shape;171;p34"/>
          <p:cNvSpPr txBox="1"/>
          <p:nvPr>
            <p:ph type="ctrTitle"/>
          </p:nvPr>
        </p:nvSpPr>
        <p:spPr>
          <a:xfrm>
            <a:off x="5312375" y="3100300"/>
            <a:ext cx="2810700" cy="823800"/>
          </a:xfrm>
          <a:prstGeom prst="rect">
            <a:avLst/>
          </a:prstGeom>
        </p:spPr>
        <p:txBody>
          <a:bodyPr anchorCtr="0" anchor="b" bIns="91425" lIns="91425" spcFirstLastPara="1" rIns="91425" wrap="square" tIns="91425">
            <a:noAutofit/>
          </a:bodyPr>
          <a:lstStyle/>
          <a:p>
            <a:pPr indent="0" lvl="0" marL="0" rtl="0" algn="ctr">
              <a:lnSpc>
                <a:spcPct val="150000"/>
              </a:lnSpc>
              <a:spcBef>
                <a:spcPts val="0"/>
              </a:spcBef>
              <a:spcAft>
                <a:spcPts val="0"/>
              </a:spcAft>
              <a:buNone/>
            </a:pPr>
            <a:r>
              <a:rPr lang="en" sz="2000">
                <a:latin typeface="Source Sans 3"/>
                <a:ea typeface="Source Sans 3"/>
                <a:cs typeface="Source Sans 3"/>
                <a:sym typeface="Source Sans 3"/>
              </a:rPr>
              <a:t>Or enter:</a:t>
            </a:r>
            <a:endParaRPr sz="2000">
              <a:latin typeface="Source Sans 3"/>
              <a:ea typeface="Source Sans 3"/>
              <a:cs typeface="Source Sans 3"/>
              <a:sym typeface="Source Sans 3"/>
            </a:endParaRPr>
          </a:p>
        </p:txBody>
      </p:sp>
      <p:sp>
        <p:nvSpPr>
          <p:cNvPr id="172" name="Google Shape;172;p34"/>
          <p:cNvSpPr txBox="1"/>
          <p:nvPr/>
        </p:nvSpPr>
        <p:spPr>
          <a:xfrm>
            <a:off x="5009825" y="3924100"/>
            <a:ext cx="3415800" cy="6306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lang="en" sz="2000">
                <a:solidFill>
                  <a:schemeClr val="accent5"/>
                </a:solidFill>
                <a:latin typeface="Source Sans 3"/>
                <a:ea typeface="Source Sans 3"/>
                <a:cs typeface="Source Sans 3"/>
                <a:sym typeface="Source Sans 3"/>
              </a:rPr>
              <a:t>tinyurl.com/elara-handbook</a:t>
            </a:r>
            <a:endParaRPr sz="2100">
              <a:solidFill>
                <a:schemeClr val="accent5"/>
              </a:solidFill>
              <a:latin typeface="Source Sans 3"/>
              <a:ea typeface="Source Sans 3"/>
              <a:cs typeface="Source Sans 3"/>
              <a:sym typeface="Source Sans 3"/>
            </a:endParaRPr>
          </a:p>
        </p:txBody>
      </p:sp>
      <p:sp>
        <p:nvSpPr>
          <p:cNvPr id="173" name="Google Shape;173;p34"/>
          <p:cNvSpPr txBox="1"/>
          <p:nvPr>
            <p:ph idx="4294967295" type="title"/>
          </p:nvPr>
        </p:nvSpPr>
        <p:spPr>
          <a:xfrm>
            <a:off x="393325" y="200100"/>
            <a:ext cx="7515000" cy="51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latin typeface="Source Sans 3"/>
                <a:ea typeface="Source Sans 3"/>
                <a:cs typeface="Source Sans 3"/>
                <a:sym typeface="Source Sans 3"/>
              </a:rPr>
              <a:t>We have a free online book to document our work:</a:t>
            </a:r>
            <a:endParaRPr sz="2500">
              <a:latin typeface="Source Sans 3"/>
              <a:ea typeface="Source Sans 3"/>
              <a:cs typeface="Source Sans 3"/>
              <a:sym typeface="Source Sans 3"/>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5"/>
          <p:cNvSpPr txBox="1"/>
          <p:nvPr>
            <p:ph type="ctrTitle"/>
          </p:nvPr>
        </p:nvSpPr>
        <p:spPr>
          <a:xfrm>
            <a:off x="1496371" y="1515700"/>
            <a:ext cx="1889100" cy="2137200"/>
          </a:xfrm>
          <a:prstGeom prst="rect">
            <a:avLst/>
          </a:prstGeom>
        </p:spPr>
        <p:txBody>
          <a:bodyPr anchorCtr="0" anchor="b" bIns="91425" lIns="91425" spcFirstLastPara="1" rIns="91425" wrap="square" tIns="91425">
            <a:noAutofit/>
          </a:bodyPr>
          <a:lstStyle/>
          <a:p>
            <a:pPr indent="0" lvl="0" marL="0" rtl="0" algn="ctr">
              <a:lnSpc>
                <a:spcPct val="150000"/>
              </a:lnSpc>
              <a:spcBef>
                <a:spcPts val="0"/>
              </a:spcBef>
              <a:spcAft>
                <a:spcPts val="0"/>
              </a:spcAft>
              <a:buNone/>
            </a:pPr>
            <a:r>
              <a:rPr lang="en" sz="3000">
                <a:latin typeface="IBM Plex Sans"/>
                <a:ea typeface="IBM Plex Sans"/>
                <a:cs typeface="IBM Plex Sans"/>
                <a:sym typeface="IBM Plex Sans"/>
              </a:rPr>
              <a:t>Inspire.</a:t>
            </a:r>
            <a:endParaRPr sz="3000">
              <a:latin typeface="IBM Plex Sans"/>
              <a:ea typeface="IBM Plex Sans"/>
              <a:cs typeface="IBM Plex Sans"/>
              <a:sym typeface="IBM Plex Sans"/>
            </a:endParaRPr>
          </a:p>
          <a:p>
            <a:pPr indent="0" lvl="0" marL="0" rtl="0" algn="ctr">
              <a:lnSpc>
                <a:spcPct val="150000"/>
              </a:lnSpc>
              <a:spcBef>
                <a:spcPts val="0"/>
              </a:spcBef>
              <a:spcAft>
                <a:spcPts val="0"/>
              </a:spcAft>
              <a:buNone/>
            </a:pPr>
            <a:r>
              <a:rPr lang="en" sz="3000">
                <a:latin typeface="IBM Plex Sans"/>
                <a:ea typeface="IBM Plex Sans"/>
                <a:cs typeface="IBM Plex Sans"/>
                <a:sym typeface="IBM Plex Sans"/>
              </a:rPr>
              <a:t>Hope.</a:t>
            </a:r>
            <a:endParaRPr sz="3000">
              <a:latin typeface="IBM Plex Sans"/>
              <a:ea typeface="IBM Plex Sans"/>
              <a:cs typeface="IBM Plex Sans"/>
              <a:sym typeface="IBM Plex Sans"/>
            </a:endParaRPr>
          </a:p>
          <a:p>
            <a:pPr indent="0" lvl="0" marL="0" rtl="0" algn="ctr">
              <a:lnSpc>
                <a:spcPct val="150000"/>
              </a:lnSpc>
              <a:spcBef>
                <a:spcPts val="0"/>
              </a:spcBef>
              <a:spcAft>
                <a:spcPts val="0"/>
              </a:spcAft>
              <a:buNone/>
            </a:pPr>
            <a:r>
              <a:rPr lang="en" sz="3000">
                <a:latin typeface="IBM Plex Sans"/>
                <a:ea typeface="IBM Plex Sans"/>
                <a:cs typeface="IBM Plex Sans"/>
                <a:sym typeface="IBM Plex Sans"/>
              </a:rPr>
              <a:t>Dream.</a:t>
            </a:r>
            <a:endParaRPr sz="3000">
              <a:latin typeface="IBM Plex Sans"/>
              <a:ea typeface="IBM Plex Sans"/>
              <a:cs typeface="IBM Plex Sans"/>
              <a:sym typeface="IBM Plex Sans"/>
            </a:endParaRPr>
          </a:p>
        </p:txBody>
      </p:sp>
      <p:pic>
        <p:nvPicPr>
          <p:cNvPr id="179" name="Google Shape;179;p35"/>
          <p:cNvPicPr preferRelativeResize="0"/>
          <p:nvPr/>
        </p:nvPicPr>
        <p:blipFill>
          <a:blip r:embed="rId3">
            <a:alphaModFix/>
          </a:blip>
          <a:stretch>
            <a:fillRect/>
          </a:stretch>
        </p:blipFill>
        <p:spPr>
          <a:xfrm>
            <a:off x="4126091" y="682804"/>
            <a:ext cx="2827500" cy="2733246"/>
          </a:xfrm>
          <a:prstGeom prst="rect">
            <a:avLst/>
          </a:prstGeom>
          <a:noFill/>
          <a:ln>
            <a:noFill/>
          </a:ln>
        </p:spPr>
      </p:pic>
      <p:sp>
        <p:nvSpPr>
          <p:cNvPr id="180" name="Google Shape;180;p35"/>
          <p:cNvSpPr txBox="1"/>
          <p:nvPr/>
        </p:nvSpPr>
        <p:spPr>
          <a:xfrm>
            <a:off x="4193463" y="3512175"/>
            <a:ext cx="2827500" cy="1265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800">
                <a:solidFill>
                  <a:schemeClr val="dk2"/>
                </a:solidFill>
                <a:latin typeface="Source Sans 3"/>
                <a:ea typeface="Source Sans 3"/>
                <a:cs typeface="Source Sans 3"/>
                <a:sym typeface="Source Sans 3"/>
              </a:rPr>
              <a:t>Jonas Salk (1914 - 1995)</a:t>
            </a:r>
            <a:endParaRPr sz="1800">
              <a:solidFill>
                <a:schemeClr val="dk2"/>
              </a:solidFill>
              <a:latin typeface="Source Sans 3"/>
              <a:ea typeface="Source Sans 3"/>
              <a:cs typeface="Source Sans 3"/>
              <a:sym typeface="Source Sans 3"/>
            </a:endParaRPr>
          </a:p>
          <a:p>
            <a:pPr indent="0" lvl="0" marL="0" rtl="0" algn="ctr">
              <a:lnSpc>
                <a:spcPct val="115000"/>
              </a:lnSpc>
              <a:spcBef>
                <a:spcPts val="0"/>
              </a:spcBef>
              <a:spcAft>
                <a:spcPts val="0"/>
              </a:spcAft>
              <a:buNone/>
            </a:pPr>
            <a:r>
              <a:rPr lang="en" sz="1500">
                <a:solidFill>
                  <a:srgbClr val="424242"/>
                </a:solidFill>
                <a:highlight>
                  <a:srgbClr val="FFFFFF"/>
                </a:highlight>
                <a:latin typeface="Source Sans 3"/>
                <a:ea typeface="Source Sans 3"/>
                <a:cs typeface="Source Sans 3"/>
                <a:sym typeface="Source Sans 3"/>
              </a:rPr>
              <a:t>inventor of the polio vaccine, who gave it away for free for all humankind - </a:t>
            </a:r>
            <a:r>
              <a:rPr b="1" lang="en" sz="1500">
                <a:solidFill>
                  <a:srgbClr val="666666"/>
                </a:solidFill>
                <a:highlight>
                  <a:srgbClr val="FFFFFF"/>
                </a:highlight>
                <a:latin typeface="Source Sans 3"/>
                <a:ea typeface="Source Sans 3"/>
                <a:cs typeface="Source Sans 3"/>
                <a:sym typeface="Source Sans 3"/>
              </a:rPr>
              <a:t>our inspiration</a:t>
            </a:r>
            <a:endParaRPr b="1" sz="1800">
              <a:solidFill>
                <a:srgbClr val="666666"/>
              </a:solidFill>
              <a:latin typeface="Source Sans 3"/>
              <a:ea typeface="Source Sans 3"/>
              <a:cs typeface="Source Sans 3"/>
              <a:sym typeface="Source Sans 3"/>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36"/>
          <p:cNvPicPr preferRelativeResize="0"/>
          <p:nvPr/>
        </p:nvPicPr>
        <p:blipFill>
          <a:blip r:embed="rId3">
            <a:alphaModFix/>
          </a:blip>
          <a:stretch>
            <a:fillRect/>
          </a:stretch>
        </p:blipFill>
        <p:spPr>
          <a:xfrm>
            <a:off x="-170575" y="-706475"/>
            <a:ext cx="9314576" cy="7286049"/>
          </a:xfrm>
          <a:prstGeom prst="rect">
            <a:avLst/>
          </a:prstGeom>
          <a:noFill/>
          <a:ln>
            <a:noFill/>
          </a:ln>
        </p:spPr>
      </p:pic>
      <p:sp>
        <p:nvSpPr>
          <p:cNvPr id="186" name="Google Shape;186;p36"/>
          <p:cNvSpPr txBox="1"/>
          <p:nvPr/>
        </p:nvSpPr>
        <p:spPr>
          <a:xfrm>
            <a:off x="397325" y="1439475"/>
            <a:ext cx="5078100" cy="175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5100">
                <a:solidFill>
                  <a:srgbClr val="FFFFFF"/>
                </a:solidFill>
                <a:latin typeface="Source Sans 3"/>
                <a:ea typeface="Source Sans 3"/>
                <a:cs typeface="Source Sans 3"/>
                <a:sym typeface="Source Sans 3"/>
              </a:rPr>
              <a:t>Why </a:t>
            </a:r>
            <a:r>
              <a:rPr b="1" i="1" lang="en" sz="5100">
                <a:solidFill>
                  <a:srgbClr val="FFFFFF"/>
                </a:solidFill>
                <a:latin typeface="Source Sans 3"/>
                <a:ea typeface="Source Sans 3"/>
                <a:cs typeface="Source Sans 3"/>
                <a:sym typeface="Source Sans 3"/>
              </a:rPr>
              <a:t>not </a:t>
            </a:r>
            <a:r>
              <a:rPr b="1" lang="en" sz="5100">
                <a:solidFill>
                  <a:srgbClr val="FFFFFF"/>
                </a:solidFill>
                <a:latin typeface="Source Sans 3"/>
                <a:ea typeface="Source Sans 3"/>
                <a:cs typeface="Source Sans 3"/>
                <a:sym typeface="Source Sans 3"/>
              </a:rPr>
              <a:t>change the world?</a:t>
            </a:r>
            <a:endParaRPr sz="900">
              <a:solidFill>
                <a:srgbClr val="FFFFFF"/>
              </a:solidFill>
              <a:latin typeface="Source Sans 3"/>
              <a:ea typeface="Source Sans 3"/>
              <a:cs typeface="Source Sans 3"/>
              <a:sym typeface="Source Sans 3"/>
            </a:endParaRPr>
          </a:p>
        </p:txBody>
      </p:sp>
      <p:sp>
        <p:nvSpPr>
          <p:cNvPr id="187" name="Google Shape;187;p36"/>
          <p:cNvSpPr txBox="1"/>
          <p:nvPr/>
        </p:nvSpPr>
        <p:spPr>
          <a:xfrm>
            <a:off x="6183500" y="4698125"/>
            <a:ext cx="2449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Source Sans 3"/>
                <a:ea typeface="Source Sans 3"/>
                <a:cs typeface="Source Sans 3"/>
                <a:sym typeface="Source Sans 3"/>
              </a:rPr>
              <a:t>Credit: </a:t>
            </a:r>
            <a:r>
              <a:rPr b="1" lang="en" sz="1200" u="sng">
                <a:solidFill>
                  <a:schemeClr val="lt1"/>
                </a:solidFill>
                <a:latin typeface="Source Sans 3"/>
                <a:ea typeface="Source Sans 3"/>
                <a:cs typeface="Source Sans 3"/>
                <a:sym typeface="Source Sans 3"/>
                <a:hlinkClick r:id="rId4">
                  <a:extLst>
                    <a:ext uri="{A12FA001-AC4F-418D-AE19-62706E023703}">
                      <ahyp:hlinkClr val="tx"/>
                    </a:ext>
                  </a:extLst>
                </a:hlinkClick>
              </a:rPr>
              <a:t>NASA Deep Space Network</a:t>
            </a:r>
            <a:endParaRPr b="1" sz="1200">
              <a:solidFill>
                <a:schemeClr val="lt1"/>
              </a:solidFill>
              <a:latin typeface="Source Sans 3"/>
              <a:ea typeface="Source Sans 3"/>
              <a:cs typeface="Source Sans 3"/>
              <a:sym typeface="Source Sans 3"/>
            </a:endParaRPr>
          </a:p>
        </p:txBody>
      </p:sp>
      <p:pic>
        <p:nvPicPr>
          <p:cNvPr id="188" name="Google Shape;188;p36"/>
          <p:cNvPicPr preferRelativeResize="0"/>
          <p:nvPr/>
        </p:nvPicPr>
        <p:blipFill>
          <a:blip r:embed="rId5">
            <a:alphaModFix/>
          </a:blip>
          <a:stretch>
            <a:fillRect/>
          </a:stretch>
        </p:blipFill>
        <p:spPr>
          <a:xfrm>
            <a:off x="1504875" y="3773476"/>
            <a:ext cx="2516974" cy="469625"/>
          </a:xfrm>
          <a:prstGeom prst="rect">
            <a:avLst/>
          </a:prstGeom>
          <a:noFill/>
          <a:ln>
            <a:noFill/>
          </a:ln>
        </p:spPr>
      </p:pic>
      <p:grpSp>
        <p:nvGrpSpPr>
          <p:cNvPr id="189" name="Google Shape;189;p36"/>
          <p:cNvGrpSpPr/>
          <p:nvPr/>
        </p:nvGrpSpPr>
        <p:grpSpPr>
          <a:xfrm>
            <a:off x="4216200" y="3682925"/>
            <a:ext cx="1695600" cy="1150862"/>
            <a:chOff x="4216200" y="3794675"/>
            <a:chExt cx="1695600" cy="1150862"/>
          </a:xfrm>
        </p:grpSpPr>
        <p:pic>
          <p:nvPicPr>
            <p:cNvPr id="190" name="Google Shape;190;p36"/>
            <p:cNvPicPr preferRelativeResize="0"/>
            <p:nvPr/>
          </p:nvPicPr>
          <p:blipFill>
            <a:blip r:embed="rId6">
              <a:alphaModFix/>
            </a:blip>
            <a:stretch>
              <a:fillRect/>
            </a:stretch>
          </p:blipFill>
          <p:spPr>
            <a:xfrm>
              <a:off x="4655725" y="3794675"/>
              <a:ext cx="816550" cy="816550"/>
            </a:xfrm>
            <a:prstGeom prst="rect">
              <a:avLst/>
            </a:prstGeom>
            <a:noFill/>
            <a:ln>
              <a:noFill/>
            </a:ln>
          </p:spPr>
        </p:pic>
        <p:sp>
          <p:nvSpPr>
            <p:cNvPr id="191" name="Google Shape;191;p36"/>
            <p:cNvSpPr txBox="1"/>
            <p:nvPr/>
          </p:nvSpPr>
          <p:spPr>
            <a:xfrm>
              <a:off x="4216200" y="4508138"/>
              <a:ext cx="16956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3F3F3"/>
                  </a:solidFill>
                  <a:latin typeface="Source Sans 3"/>
                  <a:ea typeface="Source Sans 3"/>
                  <a:cs typeface="Source Sans 3"/>
                  <a:sym typeface="Source Sans 3"/>
                </a:rPr>
                <a:t>P  R  O  J  E  C  T     E  L  A  R  A</a:t>
              </a:r>
              <a:endParaRPr sz="1000">
                <a:solidFill>
                  <a:srgbClr val="F3F3F3"/>
                </a:solidFill>
                <a:latin typeface="Source Sans 3"/>
                <a:ea typeface="Source Sans 3"/>
                <a:cs typeface="Source Sans 3"/>
                <a:sym typeface="Source Sans 3"/>
              </a:endParaRPr>
            </a:p>
          </p:txBody>
        </p:sp>
      </p:grpSp>
      <p:sp>
        <p:nvSpPr>
          <p:cNvPr id="192" name="Google Shape;192;p36"/>
          <p:cNvSpPr txBox="1"/>
          <p:nvPr/>
        </p:nvSpPr>
        <p:spPr>
          <a:xfrm>
            <a:off x="1687275" y="4368800"/>
            <a:ext cx="2517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latin typeface="Source Sans 3"/>
                <a:ea typeface="Source Sans 3"/>
                <a:cs typeface="Source Sans 3"/>
                <a:sym typeface="Source Sans 3"/>
              </a:rPr>
              <a:t>Note: Project Elara is not an official project of Rensselaer Polytechnic Institute.</a:t>
            </a:r>
            <a:endParaRPr sz="1000">
              <a:solidFill>
                <a:schemeClr val="lt1"/>
              </a:solidFill>
              <a:latin typeface="Source Sans 3"/>
              <a:ea typeface="Source Sans 3"/>
              <a:cs typeface="Source Sans 3"/>
              <a:sym typeface="Source Sans 3"/>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5" name="Shape 105"/>
        <p:cNvGrpSpPr/>
        <p:nvPr/>
      </p:nvGrpSpPr>
      <p:grpSpPr>
        <a:xfrm>
          <a:off x="0" y="0"/>
          <a:ext cx="0" cy="0"/>
          <a:chOff x="0" y="0"/>
          <a:chExt cx="0" cy="0"/>
        </a:xfrm>
      </p:grpSpPr>
      <p:pic>
        <p:nvPicPr>
          <p:cNvPr id="106" name="Google Shape;106;p26" title="elara render two.png"/>
          <p:cNvPicPr preferRelativeResize="0"/>
          <p:nvPr/>
        </p:nvPicPr>
        <p:blipFill>
          <a:blip r:embed="rId3">
            <a:alphaModFix/>
          </a:blip>
          <a:stretch>
            <a:fillRect/>
          </a:stretch>
        </p:blipFill>
        <p:spPr>
          <a:xfrm>
            <a:off x="0" y="1382612"/>
            <a:ext cx="9144001" cy="3760888"/>
          </a:xfrm>
          <a:prstGeom prst="rect">
            <a:avLst/>
          </a:prstGeom>
          <a:noFill/>
          <a:ln>
            <a:noFill/>
          </a:ln>
        </p:spPr>
      </p:pic>
      <p:sp>
        <p:nvSpPr>
          <p:cNvPr id="107" name="Google Shape;107;p26"/>
          <p:cNvSpPr txBox="1"/>
          <p:nvPr>
            <p:ph type="title"/>
          </p:nvPr>
        </p:nvSpPr>
        <p:spPr>
          <a:xfrm>
            <a:off x="1045575" y="522225"/>
            <a:ext cx="6947400" cy="107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ource Sans 3"/>
                <a:ea typeface="Source Sans 3"/>
                <a:cs typeface="Source Sans 3"/>
                <a:sym typeface="Source Sans 3"/>
              </a:rPr>
              <a:t>What is (and w</a:t>
            </a:r>
            <a:r>
              <a:rPr lang="en">
                <a:solidFill>
                  <a:schemeClr val="lt1"/>
                </a:solidFill>
                <a:latin typeface="Source Sans 3"/>
                <a:ea typeface="Source Sans 3"/>
                <a:cs typeface="Source Sans 3"/>
                <a:sym typeface="Source Sans 3"/>
              </a:rPr>
              <a:t>hy) space-based solar power?</a:t>
            </a:r>
            <a:endParaRPr>
              <a:solidFill>
                <a:schemeClr val="lt1"/>
              </a:solidFill>
              <a:latin typeface="Source Sans 3"/>
              <a:ea typeface="Source Sans 3"/>
              <a:cs typeface="Source Sans 3"/>
              <a:sym typeface="Source Sans 3"/>
            </a:endParaRPr>
          </a:p>
        </p:txBody>
      </p:sp>
      <p:sp>
        <p:nvSpPr>
          <p:cNvPr id="108" name="Google Shape;108;p26"/>
          <p:cNvSpPr txBox="1"/>
          <p:nvPr/>
        </p:nvSpPr>
        <p:spPr>
          <a:xfrm>
            <a:off x="7280775" y="4610325"/>
            <a:ext cx="1578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Source Sans 3"/>
                <a:ea typeface="Source Sans 3"/>
                <a:cs typeface="Source Sans 3"/>
                <a:sym typeface="Source Sans 3"/>
              </a:rPr>
              <a:t>Credit: Milo Schnack</a:t>
            </a:r>
            <a:endParaRPr b="1" sz="1200">
              <a:solidFill>
                <a:schemeClr val="lt1"/>
              </a:solidFill>
              <a:latin typeface="Source Sans 3"/>
              <a:ea typeface="Source Sans 3"/>
              <a:cs typeface="Source Sans 3"/>
              <a:sym typeface="Source Sans 3"/>
            </a:endParaRPr>
          </a:p>
        </p:txBody>
      </p:sp>
      <p:sp>
        <p:nvSpPr>
          <p:cNvPr id="109" name="Google Shape;109;p26"/>
          <p:cNvSpPr/>
          <p:nvPr/>
        </p:nvSpPr>
        <p:spPr>
          <a:xfrm>
            <a:off x="0" y="1382600"/>
            <a:ext cx="9144000" cy="707400"/>
          </a:xfrm>
          <a:prstGeom prst="rect">
            <a:avLst/>
          </a:prstGeom>
          <a:gradFill>
            <a:gsLst>
              <a:gs pos="0">
                <a:srgbClr val="010000"/>
              </a:gs>
              <a:gs pos="100000">
                <a:srgbClr val="010000">
                  <a:alpha val="0"/>
                </a:srgbClr>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Source Sans 3"/>
                <a:ea typeface="Source Sans 3"/>
                <a:cs typeface="Source Sans 3"/>
                <a:sym typeface="Source Sans 3"/>
              </a:rPr>
              <a:t>Motivation and overview</a:t>
            </a:r>
            <a:endParaRPr b="1" sz="3000">
              <a:latin typeface="Source Sans 3"/>
              <a:ea typeface="Source Sans 3"/>
              <a:cs typeface="Source Sans 3"/>
              <a:sym typeface="Source Sans 3"/>
            </a:endParaRPr>
          </a:p>
        </p:txBody>
      </p:sp>
      <p:sp>
        <p:nvSpPr>
          <p:cNvPr id="115" name="Google Shape;115;p27"/>
          <p:cNvSpPr txBox="1"/>
          <p:nvPr>
            <p:ph idx="1" type="body"/>
          </p:nvPr>
        </p:nvSpPr>
        <p:spPr>
          <a:xfrm>
            <a:off x="311700" y="1152475"/>
            <a:ext cx="8226300" cy="3799500"/>
          </a:xfrm>
          <a:prstGeom prst="rect">
            <a:avLst/>
          </a:prstGeom>
        </p:spPr>
        <p:txBody>
          <a:bodyPr anchorCtr="0" anchor="t" bIns="91425" lIns="91425" spcFirstLastPara="1" rIns="91425" wrap="square" tIns="91425">
            <a:noAutofit/>
          </a:bodyPr>
          <a:lstStyle/>
          <a:p>
            <a:pPr indent="-368300" lvl="0" marL="457200" rtl="0" algn="l">
              <a:lnSpc>
                <a:spcPct val="120000"/>
              </a:lnSpc>
              <a:spcBef>
                <a:spcPts val="0"/>
              </a:spcBef>
              <a:spcAft>
                <a:spcPts val="0"/>
              </a:spcAft>
              <a:buSzPts val="2200"/>
              <a:buFont typeface="Source Sans 3"/>
              <a:buChar char="-"/>
            </a:pPr>
            <a:r>
              <a:rPr lang="en" sz="2200">
                <a:latin typeface="Source Sans 3"/>
                <a:ea typeface="Source Sans 3"/>
                <a:cs typeface="Source Sans 3"/>
                <a:sym typeface="Source Sans 3"/>
              </a:rPr>
              <a:t>At orbit, the Sun provides a consistent power output of 1.36 kW/m²</a:t>
            </a:r>
            <a:endParaRPr sz="2200">
              <a:latin typeface="Source Sans 3"/>
              <a:ea typeface="Source Sans 3"/>
              <a:cs typeface="Source Sans 3"/>
              <a:sym typeface="Source Sans 3"/>
            </a:endParaRPr>
          </a:p>
          <a:p>
            <a:pPr indent="-342900" lvl="1" marL="914400" rtl="0" algn="l">
              <a:lnSpc>
                <a:spcPct val="120000"/>
              </a:lnSpc>
              <a:spcBef>
                <a:spcPts val="0"/>
              </a:spcBef>
              <a:spcAft>
                <a:spcPts val="0"/>
              </a:spcAft>
              <a:buSzPts val="1800"/>
              <a:buFont typeface="Source Sans 3"/>
              <a:buChar char="-"/>
            </a:pPr>
            <a:r>
              <a:rPr lang="en" sz="1800">
                <a:latin typeface="Source Sans 3"/>
                <a:ea typeface="Source Sans 3"/>
                <a:cs typeface="Source Sans 3"/>
                <a:sym typeface="Source Sans 3"/>
              </a:rPr>
              <a:t>Near-continuous sunlight 24 hours/day for most days in the year</a:t>
            </a:r>
            <a:endParaRPr sz="1800">
              <a:latin typeface="Source Sans 3"/>
              <a:ea typeface="Source Sans 3"/>
              <a:cs typeface="Source Sans 3"/>
              <a:sym typeface="Source Sans 3"/>
            </a:endParaRPr>
          </a:p>
          <a:p>
            <a:pPr indent="-342900" lvl="1" marL="914400" rtl="0" algn="l">
              <a:lnSpc>
                <a:spcPct val="120000"/>
              </a:lnSpc>
              <a:spcBef>
                <a:spcPts val="0"/>
              </a:spcBef>
              <a:spcAft>
                <a:spcPts val="0"/>
              </a:spcAft>
              <a:buSzPts val="1800"/>
              <a:buFont typeface="Source Sans 3"/>
              <a:buChar char="-"/>
            </a:pPr>
            <a:r>
              <a:rPr lang="en" sz="1800">
                <a:latin typeface="Source Sans 3"/>
                <a:ea typeface="Source Sans 3"/>
                <a:cs typeface="Source Sans 3"/>
                <a:sym typeface="Source Sans 3"/>
              </a:rPr>
              <a:t>Massive source of free and untapped energy!</a:t>
            </a:r>
            <a:endParaRPr sz="1800">
              <a:latin typeface="Source Sans 3"/>
              <a:ea typeface="Source Sans 3"/>
              <a:cs typeface="Source Sans 3"/>
              <a:sym typeface="Source Sans 3"/>
            </a:endParaRPr>
          </a:p>
          <a:p>
            <a:pPr indent="-368300" lvl="0" marL="457200" rtl="0" algn="l">
              <a:lnSpc>
                <a:spcPct val="120000"/>
              </a:lnSpc>
              <a:spcBef>
                <a:spcPts val="0"/>
              </a:spcBef>
              <a:spcAft>
                <a:spcPts val="0"/>
              </a:spcAft>
              <a:buSzPts val="2200"/>
              <a:buFont typeface="Source Sans 3"/>
              <a:buChar char="-"/>
            </a:pPr>
            <a:r>
              <a:rPr lang="en" sz="2200">
                <a:latin typeface="Source Sans 3"/>
                <a:ea typeface="Source Sans 3"/>
                <a:cs typeface="Source Sans 3"/>
                <a:sym typeface="Source Sans 3"/>
              </a:rPr>
              <a:t>Advantages:</a:t>
            </a:r>
            <a:endParaRPr sz="2200">
              <a:latin typeface="Source Sans 3"/>
              <a:ea typeface="Source Sans 3"/>
              <a:cs typeface="Source Sans 3"/>
              <a:sym typeface="Source Sans 3"/>
            </a:endParaRPr>
          </a:p>
          <a:p>
            <a:pPr indent="-342900" lvl="1" marL="914400" rtl="0" algn="l">
              <a:lnSpc>
                <a:spcPct val="120000"/>
              </a:lnSpc>
              <a:spcBef>
                <a:spcPts val="0"/>
              </a:spcBef>
              <a:spcAft>
                <a:spcPts val="0"/>
              </a:spcAft>
              <a:buSzPts val="1800"/>
              <a:buFont typeface="Source Sans 3"/>
              <a:buChar char="-"/>
            </a:pPr>
            <a:r>
              <a:rPr lang="en" sz="1800">
                <a:latin typeface="Source Sans 3"/>
                <a:ea typeface="Source Sans 3"/>
                <a:cs typeface="Source Sans 3"/>
                <a:sym typeface="Source Sans 3"/>
              </a:rPr>
              <a:t>Reliable (unaffected by weather, available even at night and during storms)</a:t>
            </a:r>
            <a:endParaRPr sz="1800">
              <a:latin typeface="Source Sans 3"/>
              <a:ea typeface="Source Sans 3"/>
              <a:cs typeface="Source Sans 3"/>
              <a:sym typeface="Source Sans 3"/>
            </a:endParaRPr>
          </a:p>
          <a:p>
            <a:pPr indent="-342900" lvl="1" marL="914400" rtl="0" algn="l">
              <a:lnSpc>
                <a:spcPct val="120000"/>
              </a:lnSpc>
              <a:spcBef>
                <a:spcPts val="0"/>
              </a:spcBef>
              <a:spcAft>
                <a:spcPts val="0"/>
              </a:spcAft>
              <a:buSzPts val="1800"/>
              <a:buFont typeface="Source Sans 3"/>
              <a:buChar char="-"/>
            </a:pPr>
            <a:r>
              <a:rPr lang="en" sz="1800">
                <a:latin typeface="Source Sans 3"/>
                <a:ea typeface="Source Sans 3"/>
                <a:cs typeface="Source Sans 3"/>
                <a:sym typeface="Source Sans 3"/>
              </a:rPr>
              <a:t>High power potential (full exposure to sunlight, no cloudy days)</a:t>
            </a:r>
            <a:endParaRPr sz="1800">
              <a:latin typeface="Source Sans 3"/>
              <a:ea typeface="Source Sans 3"/>
              <a:cs typeface="Source Sans 3"/>
              <a:sym typeface="Source Sans 3"/>
            </a:endParaRPr>
          </a:p>
          <a:p>
            <a:pPr indent="-342900" lvl="1" marL="914400" rtl="0" algn="l">
              <a:lnSpc>
                <a:spcPct val="120000"/>
              </a:lnSpc>
              <a:spcBef>
                <a:spcPts val="0"/>
              </a:spcBef>
              <a:spcAft>
                <a:spcPts val="0"/>
              </a:spcAft>
              <a:buSzPts val="1800"/>
              <a:buFont typeface="Source Sans 3"/>
              <a:buChar char="-"/>
            </a:pPr>
            <a:r>
              <a:rPr lang="en" sz="1800">
                <a:latin typeface="Source Sans 3"/>
                <a:ea typeface="Source Sans 3"/>
                <a:cs typeface="Source Sans 3"/>
                <a:sym typeface="Source Sans 3"/>
              </a:rPr>
              <a:t>Can be made huge without taking up space/land on Earth (and the associated problems with displacing people/destroying habitats)</a:t>
            </a:r>
            <a:endParaRPr sz="1800">
              <a:latin typeface="Source Sans 3"/>
              <a:ea typeface="Source Sans 3"/>
              <a:cs typeface="Source Sans 3"/>
              <a:sym typeface="Source Sans 3"/>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Source Sans 3"/>
                <a:ea typeface="Source Sans 3"/>
                <a:cs typeface="Source Sans 3"/>
                <a:sym typeface="Source Sans 3"/>
              </a:rPr>
              <a:t>Motivation and overview</a:t>
            </a:r>
            <a:endParaRPr b="1" sz="3000">
              <a:latin typeface="Source Sans 3"/>
              <a:ea typeface="Source Sans 3"/>
              <a:cs typeface="Source Sans 3"/>
              <a:sym typeface="Source Sans 3"/>
            </a:endParaRPr>
          </a:p>
        </p:txBody>
      </p:sp>
      <p:sp>
        <p:nvSpPr>
          <p:cNvPr id="121" name="Google Shape;121;p28"/>
          <p:cNvSpPr txBox="1"/>
          <p:nvPr>
            <p:ph idx="1" type="body"/>
          </p:nvPr>
        </p:nvSpPr>
        <p:spPr>
          <a:xfrm>
            <a:off x="311700" y="1152475"/>
            <a:ext cx="5145600" cy="3765000"/>
          </a:xfrm>
          <a:prstGeom prst="rect">
            <a:avLst/>
          </a:prstGeom>
        </p:spPr>
        <p:txBody>
          <a:bodyPr anchorCtr="0" anchor="t" bIns="91425" lIns="91425" spcFirstLastPara="1" rIns="91425" wrap="square" tIns="91425">
            <a:noAutofit/>
          </a:bodyPr>
          <a:lstStyle/>
          <a:p>
            <a:pPr indent="-342900" lvl="0" marL="457200" rtl="0" algn="l">
              <a:lnSpc>
                <a:spcPct val="120000"/>
              </a:lnSpc>
              <a:spcBef>
                <a:spcPts val="0"/>
              </a:spcBef>
              <a:spcAft>
                <a:spcPts val="0"/>
              </a:spcAft>
              <a:buSzPts val="1800"/>
              <a:buFont typeface="Source Sans 3"/>
              <a:buChar char="-"/>
            </a:pPr>
            <a:r>
              <a:rPr lang="en">
                <a:latin typeface="Source Sans 3"/>
                <a:ea typeface="Source Sans 3"/>
                <a:cs typeface="Source Sans 3"/>
                <a:sym typeface="Source Sans 3"/>
              </a:rPr>
              <a:t>One 16-meter radius (ideal) solar collector mirror can provide 1 MW of power</a:t>
            </a:r>
            <a:endParaRPr>
              <a:latin typeface="Source Sans 3"/>
              <a:ea typeface="Source Sans 3"/>
              <a:cs typeface="Source Sans 3"/>
              <a:sym typeface="Source Sans 3"/>
            </a:endParaRPr>
          </a:p>
          <a:p>
            <a:pPr indent="-342900" lvl="1" marL="914400" rtl="0" algn="l">
              <a:lnSpc>
                <a:spcPct val="120000"/>
              </a:lnSpc>
              <a:spcBef>
                <a:spcPts val="0"/>
              </a:spcBef>
              <a:spcAft>
                <a:spcPts val="0"/>
              </a:spcAft>
              <a:buSzPts val="1800"/>
              <a:buFont typeface="Source Sans 3"/>
              <a:buChar char="-"/>
            </a:pPr>
            <a:r>
              <a:rPr lang="en" sz="1800">
                <a:latin typeface="Source Sans 3"/>
                <a:ea typeface="Source Sans 3"/>
                <a:cs typeface="Source Sans 3"/>
                <a:sym typeface="Source Sans 3"/>
              </a:rPr>
              <a:t>Not a new technology – </a:t>
            </a:r>
            <a:r>
              <a:rPr i="1" lang="en" sz="1800">
                <a:latin typeface="Source Sans 3"/>
                <a:ea typeface="Source Sans 3"/>
                <a:cs typeface="Source Sans 3"/>
                <a:sym typeface="Source Sans 3"/>
              </a:rPr>
              <a:t>Znamya</a:t>
            </a:r>
            <a:r>
              <a:rPr lang="en" sz="1800">
                <a:latin typeface="Source Sans 3"/>
                <a:ea typeface="Source Sans 3"/>
                <a:cs typeface="Source Sans 3"/>
                <a:sym typeface="Source Sans 3"/>
              </a:rPr>
              <a:t> satellite (by f</a:t>
            </a:r>
            <a:r>
              <a:rPr lang="en" sz="1800">
                <a:latin typeface="Source Sans 3"/>
                <a:ea typeface="Source Sans 3"/>
                <a:cs typeface="Source Sans 3"/>
                <a:sym typeface="Source Sans 3"/>
              </a:rPr>
              <a:t>ormer USSR) demonstrated a 10-meter radius solar mirror (but for a different purpose) in 1992!</a:t>
            </a:r>
            <a:endParaRPr sz="1800">
              <a:latin typeface="Source Sans 3"/>
              <a:ea typeface="Source Sans 3"/>
              <a:cs typeface="Source Sans 3"/>
              <a:sym typeface="Source Sans 3"/>
            </a:endParaRPr>
          </a:p>
          <a:p>
            <a:pPr indent="-342900" lvl="0" marL="457200" rtl="0" algn="l">
              <a:lnSpc>
                <a:spcPct val="120000"/>
              </a:lnSpc>
              <a:spcBef>
                <a:spcPts val="0"/>
              </a:spcBef>
              <a:spcAft>
                <a:spcPts val="0"/>
              </a:spcAft>
              <a:buSzPts val="1800"/>
              <a:buFont typeface="Source Sans 3"/>
              <a:buChar char="-"/>
            </a:pPr>
            <a:r>
              <a:rPr lang="en">
                <a:latin typeface="Source Sans 3"/>
                <a:ea typeface="Source Sans 3"/>
                <a:cs typeface="Source Sans 3"/>
                <a:sym typeface="Source Sans 3"/>
              </a:rPr>
              <a:t>A (vast) constellation of solar power satellites can provide more than enough energy to power the Earth!</a:t>
            </a:r>
            <a:endParaRPr>
              <a:latin typeface="Source Sans 3"/>
              <a:ea typeface="Source Sans 3"/>
              <a:cs typeface="Source Sans 3"/>
              <a:sym typeface="Source Sans 3"/>
            </a:endParaRPr>
          </a:p>
        </p:txBody>
      </p:sp>
      <p:pic>
        <p:nvPicPr>
          <p:cNvPr id="122" name="Google Shape;122;p28"/>
          <p:cNvPicPr preferRelativeResize="0"/>
          <p:nvPr/>
        </p:nvPicPr>
        <p:blipFill>
          <a:blip r:embed="rId3">
            <a:alphaModFix/>
          </a:blip>
          <a:stretch>
            <a:fillRect/>
          </a:stretch>
        </p:blipFill>
        <p:spPr>
          <a:xfrm>
            <a:off x="5707200" y="1603014"/>
            <a:ext cx="3125100" cy="2145910"/>
          </a:xfrm>
          <a:prstGeom prst="rect">
            <a:avLst/>
          </a:prstGeom>
          <a:noFill/>
          <a:ln>
            <a:noFill/>
          </a:ln>
        </p:spPr>
      </p:pic>
      <p:sp>
        <p:nvSpPr>
          <p:cNvPr id="123" name="Google Shape;123;p28"/>
          <p:cNvSpPr txBox="1"/>
          <p:nvPr/>
        </p:nvSpPr>
        <p:spPr>
          <a:xfrm>
            <a:off x="5707200" y="3874400"/>
            <a:ext cx="31251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2"/>
                </a:solidFill>
                <a:latin typeface="Source Sans 3"/>
                <a:ea typeface="Source Sans 3"/>
                <a:cs typeface="Source Sans 3"/>
                <a:sym typeface="Source Sans 3"/>
              </a:rPr>
              <a:t>Top: </a:t>
            </a:r>
            <a:r>
              <a:rPr lang="en" sz="1500" u="sng">
                <a:solidFill>
                  <a:schemeClr val="hlink"/>
                </a:solidFill>
                <a:latin typeface="Source Sans 3"/>
                <a:ea typeface="Source Sans 3"/>
                <a:cs typeface="Source Sans 3"/>
                <a:sym typeface="Source Sans 3"/>
                <a:hlinkClick r:id="rId4"/>
              </a:rPr>
              <a:t>Znamya satellite</a:t>
            </a:r>
            <a:r>
              <a:rPr lang="en" sz="1500">
                <a:solidFill>
                  <a:schemeClr val="dk2"/>
                </a:solidFill>
                <a:latin typeface="Source Sans 3"/>
                <a:ea typeface="Source Sans 3"/>
                <a:cs typeface="Source Sans 3"/>
                <a:sym typeface="Source Sans 3"/>
              </a:rPr>
              <a:t>, fully deployed</a:t>
            </a:r>
            <a:endParaRPr sz="1500">
              <a:solidFill>
                <a:schemeClr val="dk2"/>
              </a:solidFill>
              <a:latin typeface="Source Sans 3"/>
              <a:ea typeface="Source Sans 3"/>
              <a:cs typeface="Source Sans 3"/>
              <a:sym typeface="Source Sans 3"/>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7" name="Shape 127"/>
        <p:cNvGrpSpPr/>
        <p:nvPr/>
      </p:nvGrpSpPr>
      <p:grpSpPr>
        <a:xfrm>
          <a:off x="0" y="0"/>
          <a:ext cx="0" cy="0"/>
          <a:chOff x="0" y="0"/>
          <a:chExt cx="0" cy="0"/>
        </a:xfrm>
      </p:grpSpPr>
      <p:pic>
        <p:nvPicPr>
          <p:cNvPr id="128" name="Google Shape;128;p29" title="elara render three.png"/>
          <p:cNvPicPr preferRelativeResize="0"/>
          <p:nvPr/>
        </p:nvPicPr>
        <p:blipFill>
          <a:blip r:embed="rId3">
            <a:alphaModFix/>
          </a:blip>
          <a:stretch>
            <a:fillRect/>
          </a:stretch>
        </p:blipFill>
        <p:spPr>
          <a:xfrm>
            <a:off x="-12" y="0"/>
            <a:ext cx="10605969" cy="5143499"/>
          </a:xfrm>
          <a:prstGeom prst="rect">
            <a:avLst/>
          </a:prstGeom>
          <a:noFill/>
          <a:ln>
            <a:noFill/>
          </a:ln>
        </p:spPr>
      </p:pic>
      <p:sp>
        <p:nvSpPr>
          <p:cNvPr id="129" name="Google Shape;129;p29"/>
          <p:cNvSpPr txBox="1"/>
          <p:nvPr>
            <p:ph type="title"/>
          </p:nvPr>
        </p:nvSpPr>
        <p:spPr>
          <a:xfrm>
            <a:off x="454325" y="1642800"/>
            <a:ext cx="2859900" cy="18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500">
                <a:solidFill>
                  <a:schemeClr val="lt2"/>
                </a:solidFill>
                <a:latin typeface="Source Sans 3"/>
                <a:ea typeface="Source Sans 3"/>
                <a:cs typeface="Source Sans 3"/>
                <a:sym typeface="Source Sans 3"/>
              </a:rPr>
              <a:t>Our preliminary design</a:t>
            </a:r>
            <a:endParaRPr b="1" sz="3500">
              <a:solidFill>
                <a:schemeClr val="lt2"/>
              </a:solidFill>
              <a:latin typeface="Source Sans 3"/>
              <a:ea typeface="Source Sans 3"/>
              <a:cs typeface="Source Sans 3"/>
              <a:sym typeface="Source Sans 3"/>
            </a:endParaRPr>
          </a:p>
        </p:txBody>
      </p:sp>
      <p:sp>
        <p:nvSpPr>
          <p:cNvPr id="130" name="Google Shape;130;p29"/>
          <p:cNvSpPr txBox="1"/>
          <p:nvPr/>
        </p:nvSpPr>
        <p:spPr>
          <a:xfrm>
            <a:off x="7393575" y="4610325"/>
            <a:ext cx="1578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Source Sans 3"/>
                <a:ea typeface="Source Sans 3"/>
                <a:cs typeface="Source Sans 3"/>
                <a:sym typeface="Source Sans 3"/>
              </a:rPr>
              <a:t>Credit: Milo Schnack</a:t>
            </a:r>
            <a:endParaRPr b="1" sz="1200">
              <a:solidFill>
                <a:schemeClr val="lt1"/>
              </a:solidFill>
              <a:latin typeface="Source Sans 3"/>
              <a:ea typeface="Source Sans 3"/>
              <a:cs typeface="Source Sans 3"/>
              <a:sym typeface="Source Sans 3"/>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Source Sans 3"/>
                <a:ea typeface="Source Sans 3"/>
                <a:cs typeface="Source Sans 3"/>
                <a:sym typeface="Source Sans 3"/>
              </a:rPr>
              <a:t>Our concept design</a:t>
            </a:r>
            <a:endParaRPr b="1" sz="3000">
              <a:latin typeface="Source Sans 3"/>
              <a:ea typeface="Source Sans 3"/>
              <a:cs typeface="Source Sans 3"/>
              <a:sym typeface="Source Sans 3"/>
            </a:endParaRPr>
          </a:p>
        </p:txBody>
      </p:sp>
      <p:sp>
        <p:nvSpPr>
          <p:cNvPr id="136" name="Google Shape;136;p30"/>
          <p:cNvSpPr txBox="1"/>
          <p:nvPr>
            <p:ph idx="1" type="body"/>
          </p:nvPr>
        </p:nvSpPr>
        <p:spPr>
          <a:xfrm>
            <a:off x="311700" y="1152475"/>
            <a:ext cx="4821000" cy="1797600"/>
          </a:xfrm>
          <a:prstGeom prst="rect">
            <a:avLst/>
          </a:prstGeom>
        </p:spPr>
        <p:txBody>
          <a:bodyPr anchorCtr="0" anchor="t" bIns="91425" lIns="91425" spcFirstLastPara="1" rIns="91425" wrap="square" tIns="91425">
            <a:normAutofit/>
          </a:bodyPr>
          <a:lstStyle/>
          <a:p>
            <a:pPr indent="-342900" lvl="0" marL="457200" rtl="0" algn="l">
              <a:lnSpc>
                <a:spcPct val="120000"/>
              </a:lnSpc>
              <a:spcBef>
                <a:spcPts val="0"/>
              </a:spcBef>
              <a:spcAft>
                <a:spcPts val="0"/>
              </a:spcAft>
              <a:buSzPts val="1800"/>
              <a:buFont typeface="Source Sans 3"/>
              <a:buChar char="-"/>
            </a:pPr>
            <a:r>
              <a:rPr lang="en">
                <a:latin typeface="Source Sans 3"/>
                <a:ea typeface="Source Sans 3"/>
                <a:cs typeface="Source Sans 3"/>
                <a:sym typeface="Source Sans 3"/>
              </a:rPr>
              <a:t>Large but thin and non-rigid solar mirror concentrates sunlight</a:t>
            </a:r>
            <a:endParaRPr>
              <a:latin typeface="Source Sans 3"/>
              <a:ea typeface="Source Sans 3"/>
              <a:cs typeface="Source Sans 3"/>
              <a:sym typeface="Source Sans 3"/>
            </a:endParaRPr>
          </a:p>
          <a:p>
            <a:pPr indent="-342900" lvl="0" marL="457200" rtl="0" algn="l">
              <a:lnSpc>
                <a:spcPct val="120000"/>
              </a:lnSpc>
              <a:spcBef>
                <a:spcPts val="0"/>
              </a:spcBef>
              <a:spcAft>
                <a:spcPts val="0"/>
              </a:spcAft>
              <a:buSzPts val="1800"/>
              <a:buFont typeface="Source Sans 3"/>
              <a:buChar char="-"/>
            </a:pPr>
            <a:r>
              <a:rPr lang="en">
                <a:latin typeface="Source Sans 3"/>
                <a:ea typeface="Source Sans 3"/>
                <a:cs typeface="Source Sans 3"/>
                <a:sym typeface="Source Sans 3"/>
              </a:rPr>
              <a:t>Concentrated sunlight is used to optically-pump laser (excite atoms to emit microwaves)</a:t>
            </a:r>
            <a:endParaRPr>
              <a:latin typeface="Source Sans 3"/>
              <a:ea typeface="Source Sans 3"/>
              <a:cs typeface="Source Sans 3"/>
              <a:sym typeface="Source Sans 3"/>
            </a:endParaRPr>
          </a:p>
        </p:txBody>
      </p:sp>
      <p:pic>
        <p:nvPicPr>
          <p:cNvPr id="137" name="Google Shape;137;p30"/>
          <p:cNvPicPr preferRelativeResize="0"/>
          <p:nvPr/>
        </p:nvPicPr>
        <p:blipFill>
          <a:blip r:embed="rId3">
            <a:alphaModFix/>
          </a:blip>
          <a:stretch>
            <a:fillRect/>
          </a:stretch>
        </p:blipFill>
        <p:spPr>
          <a:xfrm>
            <a:off x="5236100" y="1074925"/>
            <a:ext cx="3276524" cy="2458199"/>
          </a:xfrm>
          <a:prstGeom prst="rect">
            <a:avLst/>
          </a:prstGeom>
          <a:noFill/>
          <a:ln>
            <a:noFill/>
          </a:ln>
        </p:spPr>
      </p:pic>
      <p:sp>
        <p:nvSpPr>
          <p:cNvPr id="138" name="Google Shape;138;p30"/>
          <p:cNvSpPr txBox="1"/>
          <p:nvPr/>
        </p:nvSpPr>
        <p:spPr>
          <a:xfrm>
            <a:off x="5116275" y="3769225"/>
            <a:ext cx="4044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2"/>
                </a:solidFill>
                <a:latin typeface="Source Sans 3"/>
                <a:ea typeface="Source Sans 3"/>
                <a:cs typeface="Source Sans 3"/>
                <a:sym typeface="Source Sans 3"/>
              </a:rPr>
              <a:t>Top: </a:t>
            </a:r>
            <a:r>
              <a:rPr lang="en" sz="1500" u="sng">
                <a:solidFill>
                  <a:schemeClr val="hlink"/>
                </a:solidFill>
                <a:latin typeface="Source Sans 3"/>
                <a:ea typeface="Source Sans 3"/>
                <a:cs typeface="Source Sans 3"/>
                <a:sym typeface="Source Sans 3"/>
                <a:hlinkClick r:id="rId4"/>
              </a:rPr>
              <a:t>Uzbekistan solar furnace</a:t>
            </a:r>
            <a:r>
              <a:rPr lang="en" sz="1500">
                <a:solidFill>
                  <a:schemeClr val="dk2"/>
                </a:solidFill>
                <a:latin typeface="Source Sans 3"/>
                <a:ea typeface="Source Sans 3"/>
                <a:cs typeface="Source Sans 3"/>
                <a:sym typeface="Source Sans 3"/>
              </a:rPr>
              <a:t>, whose design served as an inspiration for the concept space mirror</a:t>
            </a:r>
            <a:endParaRPr sz="1500">
              <a:solidFill>
                <a:schemeClr val="dk2"/>
              </a:solidFill>
              <a:latin typeface="Source Sans 3"/>
              <a:ea typeface="Source Sans 3"/>
              <a:cs typeface="Source Sans 3"/>
              <a:sym typeface="Source Sans 3"/>
            </a:endParaRPr>
          </a:p>
          <a:p>
            <a:pPr indent="0" lvl="0" marL="0" rtl="0" algn="l">
              <a:spcBef>
                <a:spcPts val="0"/>
              </a:spcBef>
              <a:spcAft>
                <a:spcPts val="0"/>
              </a:spcAft>
              <a:buNone/>
            </a:pPr>
            <a:r>
              <a:rPr lang="en" sz="1500">
                <a:solidFill>
                  <a:schemeClr val="dk2"/>
                </a:solidFill>
                <a:latin typeface="Source Sans 3"/>
                <a:ea typeface="Source Sans 3"/>
                <a:cs typeface="Source Sans 3"/>
                <a:sym typeface="Source Sans 3"/>
              </a:rPr>
              <a:t>Left: </a:t>
            </a:r>
            <a:r>
              <a:rPr lang="en" sz="1500" u="sng">
                <a:solidFill>
                  <a:schemeClr val="hlink"/>
                </a:solidFill>
                <a:latin typeface="Source Sans 3"/>
                <a:ea typeface="Source Sans 3"/>
                <a:cs typeface="Source Sans 3"/>
                <a:sym typeface="Source Sans 3"/>
                <a:hlinkClick r:id="rId5"/>
              </a:rPr>
              <a:t>Diagram </a:t>
            </a:r>
            <a:r>
              <a:rPr lang="en" sz="1500">
                <a:solidFill>
                  <a:schemeClr val="dk2"/>
                </a:solidFill>
                <a:latin typeface="Source Sans 3"/>
                <a:ea typeface="Source Sans 3"/>
                <a:cs typeface="Source Sans 3"/>
                <a:sym typeface="Source Sans 3"/>
              </a:rPr>
              <a:t>of laser emission process</a:t>
            </a:r>
            <a:endParaRPr sz="1500">
              <a:solidFill>
                <a:schemeClr val="dk2"/>
              </a:solidFill>
              <a:latin typeface="Source Sans 3"/>
              <a:ea typeface="Source Sans 3"/>
              <a:cs typeface="Source Sans 3"/>
              <a:sym typeface="Source Sans 3"/>
            </a:endParaRPr>
          </a:p>
        </p:txBody>
      </p:sp>
      <p:pic>
        <p:nvPicPr>
          <p:cNvPr descr="Stimulated emission | Galileo Unbound" id="139" name="Google Shape;139;p30"/>
          <p:cNvPicPr preferRelativeResize="0"/>
          <p:nvPr/>
        </p:nvPicPr>
        <p:blipFill>
          <a:blip r:embed="rId6">
            <a:alphaModFix/>
          </a:blip>
          <a:stretch>
            <a:fillRect/>
          </a:stretch>
        </p:blipFill>
        <p:spPr>
          <a:xfrm>
            <a:off x="1969604" y="3084825"/>
            <a:ext cx="2900571" cy="1923926"/>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Source Sans 3"/>
                <a:ea typeface="Source Sans 3"/>
                <a:cs typeface="Source Sans 3"/>
                <a:sym typeface="Source Sans 3"/>
              </a:rPr>
              <a:t>Our concept design</a:t>
            </a:r>
            <a:endParaRPr b="1" sz="3000">
              <a:latin typeface="Source Sans 3"/>
              <a:ea typeface="Source Sans 3"/>
              <a:cs typeface="Source Sans 3"/>
              <a:sym typeface="Source Sans 3"/>
            </a:endParaRPr>
          </a:p>
        </p:txBody>
      </p:sp>
      <p:sp>
        <p:nvSpPr>
          <p:cNvPr id="145" name="Google Shape;145;p31"/>
          <p:cNvSpPr txBox="1"/>
          <p:nvPr>
            <p:ph idx="1" type="body"/>
          </p:nvPr>
        </p:nvSpPr>
        <p:spPr>
          <a:xfrm>
            <a:off x="311700" y="1152475"/>
            <a:ext cx="4821000" cy="3211500"/>
          </a:xfrm>
          <a:prstGeom prst="rect">
            <a:avLst/>
          </a:prstGeom>
        </p:spPr>
        <p:txBody>
          <a:bodyPr anchorCtr="0" anchor="t" bIns="91425" lIns="91425" spcFirstLastPara="1" rIns="91425" wrap="square" tIns="91425">
            <a:normAutofit/>
          </a:bodyPr>
          <a:lstStyle/>
          <a:p>
            <a:pPr indent="-342900" lvl="0" marL="457200" rtl="0" algn="l">
              <a:lnSpc>
                <a:spcPct val="120000"/>
              </a:lnSpc>
              <a:spcBef>
                <a:spcPts val="0"/>
              </a:spcBef>
              <a:spcAft>
                <a:spcPts val="0"/>
              </a:spcAft>
              <a:buSzPts val="1800"/>
              <a:buFont typeface="Source Sans 3"/>
              <a:buChar char="-"/>
            </a:pPr>
            <a:r>
              <a:rPr lang="en">
                <a:latin typeface="Source Sans 3"/>
                <a:ea typeface="Source Sans 3"/>
                <a:cs typeface="Source Sans 3"/>
                <a:sym typeface="Source Sans 3"/>
              </a:rPr>
              <a:t>Laser is tuned to create 1-2 GHz microwaves to transmit to Earth</a:t>
            </a:r>
            <a:endParaRPr>
              <a:latin typeface="Source Sans 3"/>
              <a:ea typeface="Source Sans 3"/>
              <a:cs typeface="Source Sans 3"/>
              <a:sym typeface="Source Sans 3"/>
            </a:endParaRPr>
          </a:p>
          <a:p>
            <a:pPr indent="-342900" lvl="0" marL="457200" rtl="0" algn="l">
              <a:lnSpc>
                <a:spcPct val="120000"/>
              </a:lnSpc>
              <a:spcBef>
                <a:spcPts val="0"/>
              </a:spcBef>
              <a:spcAft>
                <a:spcPts val="0"/>
              </a:spcAft>
              <a:buSzPts val="1800"/>
              <a:buFont typeface="Source Sans 3"/>
              <a:buChar char="-"/>
            </a:pPr>
            <a:r>
              <a:rPr lang="en">
                <a:latin typeface="Source Sans 3"/>
                <a:ea typeface="Source Sans 3"/>
                <a:cs typeface="Source Sans 3"/>
                <a:sym typeface="Source Sans 3"/>
              </a:rPr>
              <a:t>This frequency minimizes power loss to &lt;10% (even in really bad weather) and passes relatively easily through the atmosphere regardless of weather conditions</a:t>
            </a:r>
            <a:endParaRPr>
              <a:latin typeface="Source Sans 3"/>
              <a:ea typeface="Source Sans 3"/>
              <a:cs typeface="Source Sans 3"/>
              <a:sym typeface="Source Sans 3"/>
            </a:endParaRPr>
          </a:p>
          <a:p>
            <a:pPr indent="-342900" lvl="0" marL="457200" rtl="0" algn="l">
              <a:lnSpc>
                <a:spcPct val="120000"/>
              </a:lnSpc>
              <a:spcBef>
                <a:spcPts val="0"/>
              </a:spcBef>
              <a:spcAft>
                <a:spcPts val="0"/>
              </a:spcAft>
              <a:buSzPts val="1800"/>
              <a:buFont typeface="Source Sans 3"/>
              <a:buChar char="-"/>
            </a:pPr>
            <a:r>
              <a:rPr lang="en">
                <a:latin typeface="Source Sans 3"/>
                <a:ea typeface="Source Sans 3"/>
                <a:cs typeface="Source Sans 3"/>
                <a:sym typeface="Source Sans 3"/>
              </a:rPr>
              <a:t>Earth receivers convert received microwaves to AC power</a:t>
            </a:r>
            <a:endParaRPr>
              <a:latin typeface="Source Sans 3"/>
              <a:ea typeface="Source Sans 3"/>
              <a:cs typeface="Source Sans 3"/>
              <a:sym typeface="Source Sans 3"/>
            </a:endParaRPr>
          </a:p>
        </p:txBody>
      </p:sp>
      <p:sp>
        <p:nvSpPr>
          <p:cNvPr id="146" name="Google Shape;146;p31"/>
          <p:cNvSpPr txBox="1"/>
          <p:nvPr/>
        </p:nvSpPr>
        <p:spPr>
          <a:xfrm>
            <a:off x="5605500" y="3809875"/>
            <a:ext cx="2972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2"/>
                </a:solidFill>
                <a:latin typeface="Source Sans 3"/>
                <a:ea typeface="Source Sans 3"/>
                <a:cs typeface="Source Sans 3"/>
                <a:sym typeface="Source Sans 3"/>
              </a:rPr>
              <a:t>Top: plot of signal loss through the atmosphere across varying frequencies</a:t>
            </a:r>
            <a:endParaRPr sz="1200">
              <a:solidFill>
                <a:schemeClr val="dk2"/>
              </a:solidFill>
              <a:latin typeface="Source Sans 3"/>
              <a:ea typeface="Source Sans 3"/>
              <a:cs typeface="Source Sans 3"/>
              <a:sym typeface="Source Sans 3"/>
            </a:endParaRPr>
          </a:p>
        </p:txBody>
      </p:sp>
      <p:pic>
        <p:nvPicPr>
          <p:cNvPr id="147" name="Google Shape;147;p31"/>
          <p:cNvPicPr preferRelativeResize="0"/>
          <p:nvPr/>
        </p:nvPicPr>
        <p:blipFill>
          <a:blip r:embed="rId3">
            <a:alphaModFix/>
          </a:blip>
          <a:stretch>
            <a:fillRect/>
          </a:stretch>
        </p:blipFill>
        <p:spPr>
          <a:xfrm>
            <a:off x="5285100" y="1170125"/>
            <a:ext cx="3337318" cy="248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Source Sans 3"/>
                <a:ea typeface="Source Sans 3"/>
                <a:cs typeface="Source Sans 3"/>
                <a:sym typeface="Source Sans 3"/>
              </a:rPr>
              <a:t>Our concept design</a:t>
            </a:r>
            <a:endParaRPr b="1" sz="3000">
              <a:latin typeface="Source Sans 3"/>
              <a:ea typeface="Source Sans 3"/>
              <a:cs typeface="Source Sans 3"/>
              <a:sym typeface="Source Sans 3"/>
            </a:endParaRPr>
          </a:p>
        </p:txBody>
      </p:sp>
      <p:sp>
        <p:nvSpPr>
          <p:cNvPr id="153" name="Google Shape;153;p32"/>
          <p:cNvSpPr txBox="1"/>
          <p:nvPr>
            <p:ph idx="1" type="body"/>
          </p:nvPr>
        </p:nvSpPr>
        <p:spPr>
          <a:xfrm>
            <a:off x="311700" y="1152475"/>
            <a:ext cx="4804500" cy="3724200"/>
          </a:xfrm>
          <a:prstGeom prst="rect">
            <a:avLst/>
          </a:prstGeom>
        </p:spPr>
        <p:txBody>
          <a:bodyPr anchorCtr="0" anchor="t" bIns="91425" lIns="91425" spcFirstLastPara="1" rIns="91425" wrap="square" tIns="91425">
            <a:normAutofit/>
          </a:bodyPr>
          <a:lstStyle/>
          <a:p>
            <a:pPr indent="-345598" lvl="0" marL="457200" rtl="0" algn="l">
              <a:lnSpc>
                <a:spcPct val="115000"/>
              </a:lnSpc>
              <a:spcBef>
                <a:spcPts val="0"/>
              </a:spcBef>
              <a:spcAft>
                <a:spcPts val="0"/>
              </a:spcAft>
              <a:buSzPts val="1842"/>
              <a:buFont typeface="Source Sans 3"/>
              <a:buChar char="-"/>
            </a:pPr>
            <a:r>
              <a:rPr lang="en" sz="1842">
                <a:latin typeface="Source Sans 3"/>
                <a:ea typeface="Source Sans 3"/>
                <a:cs typeface="Source Sans 3"/>
                <a:sym typeface="Source Sans 3"/>
              </a:rPr>
              <a:t>We plan to develop molecular gas lasers that are specialized for high-power microwave transmission</a:t>
            </a:r>
            <a:endParaRPr sz="1842">
              <a:latin typeface="Source Sans 3"/>
              <a:ea typeface="Source Sans 3"/>
              <a:cs typeface="Source Sans 3"/>
              <a:sym typeface="Source Sans 3"/>
            </a:endParaRPr>
          </a:p>
          <a:p>
            <a:pPr indent="-345598" lvl="0" marL="457200" rtl="0" algn="l">
              <a:lnSpc>
                <a:spcPct val="115000"/>
              </a:lnSpc>
              <a:spcBef>
                <a:spcPts val="0"/>
              </a:spcBef>
              <a:spcAft>
                <a:spcPts val="0"/>
              </a:spcAft>
              <a:buSzPts val="1842"/>
              <a:buFont typeface="Source Sans 3"/>
              <a:buChar char="-"/>
            </a:pPr>
            <a:r>
              <a:rPr lang="en" sz="1842">
                <a:latin typeface="Source Sans 3"/>
                <a:ea typeface="Source Sans 3"/>
                <a:cs typeface="Source Sans 3"/>
                <a:sym typeface="Source Sans 3"/>
              </a:rPr>
              <a:t>Mirrors are adapted from the technology used in sunshields e.g. from JWST</a:t>
            </a:r>
            <a:endParaRPr sz="1842">
              <a:latin typeface="Source Sans 3"/>
              <a:ea typeface="Source Sans 3"/>
              <a:cs typeface="Source Sans 3"/>
              <a:sym typeface="Source Sans 3"/>
            </a:endParaRPr>
          </a:p>
          <a:p>
            <a:pPr indent="-345598" lvl="0" marL="457200" rtl="0" algn="l">
              <a:lnSpc>
                <a:spcPct val="115000"/>
              </a:lnSpc>
              <a:spcBef>
                <a:spcPts val="0"/>
              </a:spcBef>
              <a:spcAft>
                <a:spcPts val="0"/>
              </a:spcAft>
              <a:buSzPts val="1842"/>
              <a:buFont typeface="Source Sans 3"/>
              <a:buChar char="-"/>
            </a:pPr>
            <a:r>
              <a:rPr lang="en" sz="1842">
                <a:latin typeface="Source Sans 3"/>
                <a:ea typeface="Source Sans 3"/>
                <a:cs typeface="Source Sans 3"/>
                <a:sym typeface="Source Sans 3"/>
              </a:rPr>
              <a:t>All technologies developed (both software and hardware) will be </a:t>
            </a:r>
            <a:r>
              <a:rPr b="1" lang="en" sz="1842">
                <a:latin typeface="Source Sans 3"/>
                <a:ea typeface="Source Sans 3"/>
                <a:cs typeface="Source Sans 3"/>
                <a:sym typeface="Source Sans 3"/>
              </a:rPr>
              <a:t>open-sourced</a:t>
            </a:r>
            <a:endParaRPr b="1" sz="1842">
              <a:latin typeface="Source Sans 3"/>
              <a:ea typeface="Source Sans 3"/>
              <a:cs typeface="Source Sans 3"/>
              <a:sym typeface="Source Sans 3"/>
            </a:endParaRPr>
          </a:p>
          <a:p>
            <a:pPr indent="-345598" lvl="0" marL="457200" rtl="0" algn="l">
              <a:lnSpc>
                <a:spcPct val="115000"/>
              </a:lnSpc>
              <a:spcBef>
                <a:spcPts val="0"/>
              </a:spcBef>
              <a:spcAft>
                <a:spcPts val="0"/>
              </a:spcAft>
              <a:buSzPts val="1842"/>
              <a:buFont typeface="Source Sans 3"/>
              <a:buChar char="-"/>
            </a:pPr>
            <a:r>
              <a:rPr b="1" lang="en" sz="1842">
                <a:latin typeface="Source Sans 3"/>
                <a:ea typeface="Source Sans 3"/>
                <a:cs typeface="Source Sans 3"/>
                <a:sym typeface="Source Sans 3"/>
              </a:rPr>
              <a:t>We hope to build a prototype to launch into space with the RPI Spaceflight Society</a:t>
            </a:r>
            <a:endParaRPr b="1" sz="1842">
              <a:latin typeface="Source Sans 3"/>
              <a:ea typeface="Source Sans 3"/>
              <a:cs typeface="Source Sans 3"/>
              <a:sym typeface="Source Sans 3"/>
            </a:endParaRPr>
          </a:p>
        </p:txBody>
      </p:sp>
      <p:pic>
        <p:nvPicPr>
          <p:cNvPr id="154" name="Google Shape;154;p32"/>
          <p:cNvPicPr preferRelativeResize="0"/>
          <p:nvPr/>
        </p:nvPicPr>
        <p:blipFill>
          <a:blip r:embed="rId3">
            <a:alphaModFix/>
          </a:blip>
          <a:stretch>
            <a:fillRect/>
          </a:stretch>
        </p:blipFill>
        <p:spPr>
          <a:xfrm>
            <a:off x="5500975" y="613625"/>
            <a:ext cx="2610826" cy="1958124"/>
          </a:xfrm>
          <a:prstGeom prst="rect">
            <a:avLst/>
          </a:prstGeom>
          <a:noFill/>
          <a:ln>
            <a:noFill/>
          </a:ln>
        </p:spPr>
      </p:pic>
      <p:sp>
        <p:nvSpPr>
          <p:cNvPr id="155" name="Google Shape;155;p32"/>
          <p:cNvSpPr txBox="1"/>
          <p:nvPr/>
        </p:nvSpPr>
        <p:spPr>
          <a:xfrm>
            <a:off x="5407800" y="2696925"/>
            <a:ext cx="2972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Source Sans 3"/>
                <a:ea typeface="Source Sans 3"/>
                <a:cs typeface="Source Sans 3"/>
                <a:sym typeface="Source Sans 3"/>
              </a:rPr>
              <a:t>Top: </a:t>
            </a:r>
            <a:r>
              <a:rPr lang="en" sz="1200" u="sng">
                <a:solidFill>
                  <a:schemeClr val="hlink"/>
                </a:solidFill>
                <a:latin typeface="Source Sans 3"/>
                <a:ea typeface="Source Sans 3"/>
                <a:cs typeface="Source Sans 3"/>
                <a:sym typeface="Source Sans 3"/>
                <a:hlinkClick r:id="rId4"/>
              </a:rPr>
              <a:t>JWST sunshield</a:t>
            </a:r>
            <a:r>
              <a:rPr lang="en" sz="1200">
                <a:solidFill>
                  <a:schemeClr val="dk2"/>
                </a:solidFill>
                <a:latin typeface="Source Sans 3"/>
                <a:ea typeface="Source Sans 3"/>
                <a:cs typeface="Source Sans 3"/>
                <a:sym typeface="Source Sans 3"/>
              </a:rPr>
              <a:t>, bottom: ammonia gas maser (maser = microwave laser)</a:t>
            </a:r>
            <a:endParaRPr sz="1200">
              <a:solidFill>
                <a:schemeClr val="dk2"/>
              </a:solidFill>
              <a:latin typeface="Source Sans 3"/>
              <a:ea typeface="Source Sans 3"/>
              <a:cs typeface="Source Sans 3"/>
              <a:sym typeface="Source Sans 3"/>
            </a:endParaRPr>
          </a:p>
        </p:txBody>
      </p:sp>
      <p:pic>
        <p:nvPicPr>
          <p:cNvPr id="156" name="Google Shape;156;p32"/>
          <p:cNvPicPr preferRelativeResize="0"/>
          <p:nvPr/>
        </p:nvPicPr>
        <p:blipFill>
          <a:blip r:embed="rId5">
            <a:alphaModFix/>
          </a:blip>
          <a:stretch>
            <a:fillRect/>
          </a:stretch>
        </p:blipFill>
        <p:spPr>
          <a:xfrm>
            <a:off x="5500975" y="3310550"/>
            <a:ext cx="1277650" cy="16737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33"/>
          <p:cNvPicPr preferRelativeResize="0"/>
          <p:nvPr/>
        </p:nvPicPr>
        <p:blipFill>
          <a:blip r:embed="rId3">
            <a:alphaModFix/>
          </a:blip>
          <a:stretch>
            <a:fillRect/>
          </a:stretch>
        </p:blipFill>
        <p:spPr>
          <a:xfrm>
            <a:off x="622025" y="1089625"/>
            <a:ext cx="6980100" cy="3619900"/>
          </a:xfrm>
          <a:prstGeom prst="rect">
            <a:avLst/>
          </a:prstGeom>
          <a:noFill/>
          <a:ln>
            <a:noFill/>
          </a:ln>
        </p:spPr>
      </p:pic>
      <p:sp>
        <p:nvSpPr>
          <p:cNvPr id="162" name="Google Shape;162;p33"/>
          <p:cNvSpPr txBox="1"/>
          <p:nvPr>
            <p:ph type="title"/>
          </p:nvPr>
        </p:nvSpPr>
        <p:spPr>
          <a:xfrm>
            <a:off x="311700" y="3145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latin typeface="Source Sans 3"/>
                <a:ea typeface="Source Sans 3"/>
                <a:cs typeface="Source Sans 3"/>
                <a:sym typeface="Source Sans 3"/>
              </a:rPr>
              <a:t>All source code and documentation is available on our GitHub:</a:t>
            </a:r>
            <a:endParaRPr sz="2500">
              <a:latin typeface="Source Sans 3"/>
              <a:ea typeface="Source Sans 3"/>
              <a:cs typeface="Source Sans 3"/>
              <a:sym typeface="Source Sans 3"/>
            </a:endParaRPr>
          </a:p>
        </p:txBody>
      </p:sp>
      <p:sp>
        <p:nvSpPr>
          <p:cNvPr id="163" name="Google Shape;163;p33"/>
          <p:cNvSpPr txBox="1"/>
          <p:nvPr/>
        </p:nvSpPr>
        <p:spPr>
          <a:xfrm>
            <a:off x="2866925" y="792350"/>
            <a:ext cx="2590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u="sng">
                <a:solidFill>
                  <a:schemeClr val="hlink"/>
                </a:solidFill>
                <a:latin typeface="Source Sans 3"/>
                <a:ea typeface="Source Sans 3"/>
                <a:cs typeface="Source Sans 3"/>
                <a:sym typeface="Source Sans 3"/>
                <a:hlinkClick r:id="rId4"/>
              </a:rPr>
              <a:t>github.com/elaraproje</a:t>
            </a:r>
            <a:r>
              <a:rPr lang="en" sz="1800" u="sng">
                <a:solidFill>
                  <a:schemeClr val="hlink"/>
                </a:solidFill>
                <a:latin typeface="Source Sans 3"/>
                <a:ea typeface="Source Sans 3"/>
                <a:cs typeface="Source Sans 3"/>
                <a:sym typeface="Source Sans 3"/>
                <a:hlinkClick r:id="rId5"/>
              </a:rPr>
              <a:t>ct</a:t>
            </a:r>
            <a:endParaRPr sz="1800">
              <a:solidFill>
                <a:schemeClr val="dk2"/>
              </a:solidFill>
              <a:latin typeface="Source Sans 3"/>
              <a:ea typeface="Source Sans 3"/>
              <a:cs typeface="Source Sans 3"/>
              <a:sym typeface="Source Sans 3"/>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